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FDB4C5-D821-4188-8AB4-0BB170FE9222}" v="39" dt="2025-01-24T13:21:48.5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e Hunter" userId="29985769-fa92-4b14-83f0-18dc51d57333" providerId="ADAL" clId="{00FDB4C5-D821-4188-8AB4-0BB170FE9222}"/>
    <pc:docChg chg="custSel addSld modSld modMainMaster">
      <pc:chgData name="Clare Hunter" userId="29985769-fa92-4b14-83f0-18dc51d57333" providerId="ADAL" clId="{00FDB4C5-D821-4188-8AB4-0BB170FE9222}" dt="2025-01-24T13:21:48.588" v="1466"/>
      <pc:docMkLst>
        <pc:docMk/>
      </pc:docMkLst>
      <pc:sldChg chg="modSp mod setBg">
        <pc:chgData name="Clare Hunter" userId="29985769-fa92-4b14-83f0-18dc51d57333" providerId="ADAL" clId="{00FDB4C5-D821-4188-8AB4-0BB170FE9222}" dt="2025-01-24T13:21:08.637" v="1451"/>
        <pc:sldMkLst>
          <pc:docMk/>
          <pc:sldMk cId="2319902119" sldId="256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319902119" sldId="256"/>
            <ac:spMk id="2" creationId="{8247366A-35B9-8E74-0DA8-C30FF227BDC5}"/>
          </ac:spMkLst>
        </pc:spChg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319902119" sldId="256"/>
            <ac:spMk id="3" creationId="{5D46B10C-5BB6-23F7-14E6-C1930C189941}"/>
          </ac:spMkLst>
        </pc:spChg>
      </pc:sldChg>
      <pc:sldChg chg="modSp">
        <pc:chgData name="Clare Hunter" userId="29985769-fa92-4b14-83f0-18dc51d57333" providerId="ADAL" clId="{00FDB4C5-D821-4188-8AB4-0BB170FE9222}" dt="2025-01-24T13:21:08.637" v="1451"/>
        <pc:sldMkLst>
          <pc:docMk/>
          <pc:sldMk cId="3860161211" sldId="258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3860161211" sldId="258"/>
            <ac:spMk id="2" creationId="{B9388F0B-653E-1C7D-CBB3-EA16EC1E0E77}"/>
          </ac:spMkLst>
        </pc:spChg>
        <pc:picChg chg="mod">
          <ac:chgData name="Clare Hunter" userId="29985769-fa92-4b14-83f0-18dc51d57333" providerId="ADAL" clId="{00FDB4C5-D821-4188-8AB4-0BB170FE9222}" dt="2025-01-24T13:21:08.637" v="1451"/>
          <ac:picMkLst>
            <pc:docMk/>
            <pc:sldMk cId="3860161211" sldId="258"/>
            <ac:picMk id="7" creationId="{84D63615-51A1-867A-2AE8-FE1AE17F8530}"/>
          </ac:picMkLst>
        </pc:picChg>
      </pc:sldChg>
      <pc:sldChg chg="modSp mod">
        <pc:chgData name="Clare Hunter" userId="29985769-fa92-4b14-83f0-18dc51d57333" providerId="ADAL" clId="{00FDB4C5-D821-4188-8AB4-0BB170FE9222}" dt="2025-01-24T13:21:08.637" v="1451"/>
        <pc:sldMkLst>
          <pc:docMk/>
          <pc:sldMk cId="2432282087" sldId="259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432282087" sldId="259"/>
            <ac:spMk id="2" creationId="{E404EDD4-1CE4-08DC-1D58-3C0DB1B4AF12}"/>
          </ac:spMkLst>
        </pc:spChg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432282087" sldId="259"/>
            <ac:spMk id="3" creationId="{AD248072-4DF8-6677-39BA-4EBBF21F5D7E}"/>
          </ac:spMkLst>
        </pc:spChg>
      </pc:sldChg>
      <pc:sldChg chg="modSp mod">
        <pc:chgData name="Clare Hunter" userId="29985769-fa92-4b14-83f0-18dc51d57333" providerId="ADAL" clId="{00FDB4C5-D821-4188-8AB4-0BB170FE9222}" dt="2025-01-24T13:21:08.637" v="1451"/>
        <pc:sldMkLst>
          <pc:docMk/>
          <pc:sldMk cId="1173388820" sldId="260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1173388820" sldId="260"/>
            <ac:spMk id="2" creationId="{03979991-F4C0-D485-ACB3-E060D0BE27DA}"/>
          </ac:spMkLst>
        </pc:spChg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1173388820" sldId="260"/>
            <ac:spMk id="3" creationId="{43276E95-8022-0A42-853C-E5E038C531E2}"/>
          </ac:spMkLst>
        </pc:spChg>
      </pc:sldChg>
      <pc:sldChg chg="modSp mod">
        <pc:chgData name="Clare Hunter" userId="29985769-fa92-4b14-83f0-18dc51d57333" providerId="ADAL" clId="{00FDB4C5-D821-4188-8AB4-0BB170FE9222}" dt="2025-01-24T13:21:08.637" v="1451"/>
        <pc:sldMkLst>
          <pc:docMk/>
          <pc:sldMk cId="2747179546" sldId="261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747179546" sldId="261"/>
            <ac:spMk id="2" creationId="{1B809432-5E55-1292-BD3D-AED826E7AFAE}"/>
          </ac:spMkLst>
        </pc:spChg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747179546" sldId="261"/>
            <ac:spMk id="3" creationId="{DE860F0F-9569-7BB3-FB98-296A823A002B}"/>
          </ac:spMkLst>
        </pc:spChg>
        <pc:spChg chg="mod">
          <ac:chgData name="Clare Hunter" userId="29985769-fa92-4b14-83f0-18dc51d57333" providerId="ADAL" clId="{00FDB4C5-D821-4188-8AB4-0BB170FE9222}" dt="2025-01-16T16:38:12.118" v="1406" actId="207"/>
          <ac:spMkLst>
            <pc:docMk/>
            <pc:sldMk cId="2747179546" sldId="261"/>
            <ac:spMk id="4" creationId="{3E7365ED-FC84-7649-FF97-9A849A8078F9}"/>
          </ac:spMkLst>
        </pc:spChg>
      </pc:sldChg>
      <pc:sldChg chg="modSp mod">
        <pc:chgData name="Clare Hunter" userId="29985769-fa92-4b14-83f0-18dc51d57333" providerId="ADAL" clId="{00FDB4C5-D821-4188-8AB4-0BB170FE9222}" dt="2025-01-24T13:21:08.637" v="1451"/>
        <pc:sldMkLst>
          <pc:docMk/>
          <pc:sldMk cId="3447872313" sldId="262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3447872313" sldId="262"/>
            <ac:spMk id="2" creationId="{D93D8E96-B2EC-8744-76A8-BBECE8ED721A}"/>
          </ac:spMkLst>
        </pc:spChg>
        <pc:spChg chg="mod">
          <ac:chgData name="Clare Hunter" userId="29985769-fa92-4b14-83f0-18dc51d57333" providerId="ADAL" clId="{00FDB4C5-D821-4188-8AB4-0BB170FE9222}" dt="2025-01-16T16:38:24.338" v="1408" actId="207"/>
          <ac:spMkLst>
            <pc:docMk/>
            <pc:sldMk cId="3447872313" sldId="262"/>
            <ac:spMk id="3" creationId="{63569976-335C-D065-8289-4AB80404872A}"/>
          </ac:spMkLst>
        </pc:spChg>
      </pc:sldChg>
      <pc:sldChg chg="modSp mod">
        <pc:chgData name="Clare Hunter" userId="29985769-fa92-4b14-83f0-18dc51d57333" providerId="ADAL" clId="{00FDB4C5-D821-4188-8AB4-0BB170FE9222}" dt="2025-01-24T13:21:08.637" v="1451"/>
        <pc:sldMkLst>
          <pc:docMk/>
          <pc:sldMk cId="2595668893" sldId="263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595668893" sldId="263"/>
            <ac:spMk id="2" creationId="{5F5EB39C-18F7-2580-D0EB-8146DF715B68}"/>
          </ac:spMkLst>
        </pc:spChg>
      </pc:sldChg>
      <pc:sldChg chg="modSp mod">
        <pc:chgData name="Clare Hunter" userId="29985769-fa92-4b14-83f0-18dc51d57333" providerId="ADAL" clId="{00FDB4C5-D821-4188-8AB4-0BB170FE9222}" dt="2025-01-24T13:21:08.637" v="1451"/>
        <pc:sldMkLst>
          <pc:docMk/>
          <pc:sldMk cId="2557962565" sldId="264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557962565" sldId="264"/>
            <ac:spMk id="2" creationId="{91072219-AC64-D0C4-010B-D25DDDA19000}"/>
          </ac:spMkLst>
        </pc:spChg>
        <pc:picChg chg="mod">
          <ac:chgData name="Clare Hunter" userId="29985769-fa92-4b14-83f0-18dc51d57333" providerId="ADAL" clId="{00FDB4C5-D821-4188-8AB4-0BB170FE9222}" dt="2025-01-16T16:37:01.849" v="1387" actId="1076"/>
          <ac:picMkLst>
            <pc:docMk/>
            <pc:sldMk cId="2557962565" sldId="264"/>
            <ac:picMk id="5" creationId="{82A37009-7451-F753-C588-5EEB2E895A94}"/>
          </ac:picMkLst>
        </pc:picChg>
      </pc:sldChg>
      <pc:sldChg chg="modSp mod">
        <pc:chgData name="Clare Hunter" userId="29985769-fa92-4b14-83f0-18dc51d57333" providerId="ADAL" clId="{00FDB4C5-D821-4188-8AB4-0BB170FE9222}" dt="2025-01-24T13:21:08.637" v="1451"/>
        <pc:sldMkLst>
          <pc:docMk/>
          <pc:sldMk cId="3975891605" sldId="265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3975891605" sldId="265"/>
            <ac:spMk id="2" creationId="{826C5E1A-633C-6955-507F-E8E3B5EF4E4A}"/>
          </ac:spMkLst>
        </pc:spChg>
      </pc:sldChg>
      <pc:sldChg chg="modSp mod">
        <pc:chgData name="Clare Hunter" userId="29985769-fa92-4b14-83f0-18dc51d57333" providerId="ADAL" clId="{00FDB4C5-D821-4188-8AB4-0BB170FE9222}" dt="2025-01-24T13:21:08.637" v="1451"/>
        <pc:sldMkLst>
          <pc:docMk/>
          <pc:sldMk cId="1854722967" sldId="266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1854722967" sldId="266"/>
            <ac:spMk id="2" creationId="{40D1C633-B2B7-44CA-CDC6-97E25998A5C2}"/>
          </ac:spMkLst>
        </pc:spChg>
        <pc:picChg chg="mod">
          <ac:chgData name="Clare Hunter" userId="29985769-fa92-4b14-83f0-18dc51d57333" providerId="ADAL" clId="{00FDB4C5-D821-4188-8AB4-0BB170FE9222}" dt="2025-01-24T13:21:08.637" v="1451"/>
          <ac:picMkLst>
            <pc:docMk/>
            <pc:sldMk cId="1854722967" sldId="266"/>
            <ac:picMk id="5" creationId="{EF243758-5C9A-241A-90B9-E6F6E67D8113}"/>
          </ac:picMkLst>
        </pc:picChg>
      </pc:sldChg>
      <pc:sldChg chg="modSp mod">
        <pc:chgData name="Clare Hunter" userId="29985769-fa92-4b14-83f0-18dc51d57333" providerId="ADAL" clId="{00FDB4C5-D821-4188-8AB4-0BB170FE9222}" dt="2025-01-24T13:21:08.637" v="1451"/>
        <pc:sldMkLst>
          <pc:docMk/>
          <pc:sldMk cId="2967522600" sldId="267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967522600" sldId="267"/>
            <ac:spMk id="2" creationId="{54243A0D-6287-DF13-A06F-D537F17D0C72}"/>
          </ac:spMkLst>
        </pc:spChg>
      </pc:sldChg>
      <pc:sldChg chg="addSp delSp modSp new mod">
        <pc:chgData name="Clare Hunter" userId="29985769-fa92-4b14-83f0-18dc51d57333" providerId="ADAL" clId="{00FDB4C5-D821-4188-8AB4-0BB170FE9222}" dt="2025-01-24T13:21:08.637" v="1451"/>
        <pc:sldMkLst>
          <pc:docMk/>
          <pc:sldMk cId="1683751648" sldId="268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1683751648" sldId="268"/>
            <ac:spMk id="2" creationId="{91767F36-BAAD-4EF5-9CD2-F2C9063B5487}"/>
          </ac:spMkLst>
        </pc:spChg>
        <pc:picChg chg="add mod">
          <ac:chgData name="Clare Hunter" userId="29985769-fa92-4b14-83f0-18dc51d57333" providerId="ADAL" clId="{00FDB4C5-D821-4188-8AB4-0BB170FE9222}" dt="2025-01-16T15:24:36.266" v="17" actId="14100"/>
          <ac:picMkLst>
            <pc:docMk/>
            <pc:sldMk cId="1683751648" sldId="268"/>
            <ac:picMk id="5" creationId="{685787F6-EFA8-7BD8-FF6D-E495BD747937}"/>
          </ac:picMkLst>
        </pc:picChg>
      </pc:sldChg>
      <pc:sldChg chg="addSp delSp modSp new mod setBg">
        <pc:chgData name="Clare Hunter" userId="29985769-fa92-4b14-83f0-18dc51d57333" providerId="ADAL" clId="{00FDB4C5-D821-4188-8AB4-0BB170FE9222}" dt="2025-01-24T13:21:48.588" v="1466"/>
        <pc:sldMkLst>
          <pc:docMk/>
          <pc:sldMk cId="2487402094" sldId="269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487402094" sldId="269"/>
            <ac:spMk id="2" creationId="{3C630A57-8F63-81D9-844E-70AF6D325AF7}"/>
          </ac:spMkLst>
        </pc:spChg>
        <pc:spChg chg="del mod">
          <ac:chgData name="Clare Hunter" userId="29985769-fa92-4b14-83f0-18dc51d57333" providerId="ADAL" clId="{00FDB4C5-D821-4188-8AB4-0BB170FE9222}" dt="2025-01-24T13:04:32.393" v="1450" actId="26606"/>
          <ac:spMkLst>
            <pc:docMk/>
            <pc:sldMk cId="2487402094" sldId="269"/>
            <ac:spMk id="3" creationId="{4F499959-FD70-4506-FB10-9B972B0971FF}"/>
          </ac:spMkLst>
        </pc:spChg>
        <pc:graphicFrameChg chg="add">
          <ac:chgData name="Clare Hunter" userId="29985769-fa92-4b14-83f0-18dc51d57333" providerId="ADAL" clId="{00FDB4C5-D821-4188-8AB4-0BB170FE9222}" dt="2025-01-24T13:04:32.393" v="1450" actId="26606"/>
          <ac:graphicFrameMkLst>
            <pc:docMk/>
            <pc:sldMk cId="2487402094" sldId="269"/>
            <ac:graphicFrameMk id="6" creationId="{43393EC9-C056-E0FC-BC47-A95277286FE6}"/>
          </ac:graphicFrameMkLst>
        </pc:graphicFrameChg>
      </pc:sldChg>
      <pc:sldChg chg="addSp delSp modSp new mod modClrScheme chgLayout">
        <pc:chgData name="Clare Hunter" userId="29985769-fa92-4b14-83f0-18dc51d57333" providerId="ADAL" clId="{00FDB4C5-D821-4188-8AB4-0BB170FE9222}" dt="2025-01-24T13:21:08.637" v="1451"/>
        <pc:sldMkLst>
          <pc:docMk/>
          <pc:sldMk cId="3178495584" sldId="270"/>
        </pc:sldMkLst>
        <pc:spChg chg="mod ord">
          <ac:chgData name="Clare Hunter" userId="29985769-fa92-4b14-83f0-18dc51d57333" providerId="ADAL" clId="{00FDB4C5-D821-4188-8AB4-0BB170FE9222}" dt="2025-01-24T13:21:08.637" v="1451"/>
          <ac:spMkLst>
            <pc:docMk/>
            <pc:sldMk cId="3178495584" sldId="270"/>
            <ac:spMk id="2" creationId="{5EC23E1C-5059-4A6A-0990-FF7BBB809113}"/>
          </ac:spMkLst>
        </pc:spChg>
        <pc:spChg chg="add mod ord">
          <ac:chgData name="Clare Hunter" userId="29985769-fa92-4b14-83f0-18dc51d57333" providerId="ADAL" clId="{00FDB4C5-D821-4188-8AB4-0BB170FE9222}" dt="2025-01-24T13:21:08.637" v="1451"/>
          <ac:spMkLst>
            <pc:docMk/>
            <pc:sldMk cId="3178495584" sldId="270"/>
            <ac:spMk id="4" creationId="{A8701301-2DA4-002C-8CFE-A60D49DB7391}"/>
          </ac:spMkLst>
        </pc:spChg>
        <pc:picChg chg="add mod">
          <ac:chgData name="Clare Hunter" userId="29985769-fa92-4b14-83f0-18dc51d57333" providerId="ADAL" clId="{00FDB4C5-D821-4188-8AB4-0BB170FE9222}" dt="2025-01-16T16:24:29.317" v="650" actId="14100"/>
          <ac:picMkLst>
            <pc:docMk/>
            <pc:sldMk cId="3178495584" sldId="270"/>
            <ac:picMk id="7" creationId="{69CFBF24-841B-4E32-F0B5-814EABCFCC99}"/>
          </ac:picMkLst>
        </pc:picChg>
      </pc:sldChg>
      <pc:sldChg chg="modSp new mod">
        <pc:chgData name="Clare Hunter" userId="29985769-fa92-4b14-83f0-18dc51d57333" providerId="ADAL" clId="{00FDB4C5-D821-4188-8AB4-0BB170FE9222}" dt="2025-01-24T13:21:08.637" v="1451"/>
        <pc:sldMkLst>
          <pc:docMk/>
          <pc:sldMk cId="131179149" sldId="271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131179149" sldId="271"/>
            <ac:spMk id="2" creationId="{55E904A3-3E5D-F6C3-7D7C-52479AD1B73E}"/>
          </ac:spMkLst>
        </pc:spChg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131179149" sldId="271"/>
            <ac:spMk id="3" creationId="{222F8155-A67E-483A-2EC3-66BAEA52D095}"/>
          </ac:spMkLst>
        </pc:spChg>
      </pc:sldChg>
      <pc:sldChg chg="modSp new mod">
        <pc:chgData name="Clare Hunter" userId="29985769-fa92-4b14-83f0-18dc51d57333" providerId="ADAL" clId="{00FDB4C5-D821-4188-8AB4-0BB170FE9222}" dt="2025-01-24T13:21:08.637" v="1451"/>
        <pc:sldMkLst>
          <pc:docMk/>
          <pc:sldMk cId="2009971018" sldId="272"/>
        </pc:sldMkLst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009971018" sldId="272"/>
            <ac:spMk id="2" creationId="{F2DAC458-2BB3-1C19-B54C-695369F45843}"/>
          </ac:spMkLst>
        </pc:spChg>
        <pc:spChg chg="mod">
          <ac:chgData name="Clare Hunter" userId="29985769-fa92-4b14-83f0-18dc51d57333" providerId="ADAL" clId="{00FDB4C5-D821-4188-8AB4-0BB170FE9222}" dt="2025-01-24T13:21:08.637" v="1451"/>
          <ac:spMkLst>
            <pc:docMk/>
            <pc:sldMk cId="2009971018" sldId="272"/>
            <ac:spMk id="3" creationId="{617DF803-FD99-3DF0-98AF-F87615910D5D}"/>
          </ac:spMkLst>
        </pc:spChg>
      </pc:sldChg>
      <pc:sldMasterChg chg="setBg modSldLayout">
        <pc:chgData name="Clare Hunter" userId="29985769-fa92-4b14-83f0-18dc51d57333" providerId="ADAL" clId="{00FDB4C5-D821-4188-8AB4-0BB170FE9222}" dt="2025-01-24T13:21:43.510" v="1464"/>
        <pc:sldMasterMkLst>
          <pc:docMk/>
          <pc:sldMasterMk cId="467361797" sldId="2147483648"/>
        </pc:sldMasterMkLst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3470964882" sldId="2147483649"/>
          </pc:sldLayoutMkLst>
        </pc:sldLayoutChg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791401815" sldId="2147483650"/>
          </pc:sldLayoutMkLst>
        </pc:sldLayoutChg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1690992906" sldId="2147483651"/>
          </pc:sldLayoutMkLst>
        </pc:sldLayoutChg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4212433792" sldId="2147483652"/>
          </pc:sldLayoutMkLst>
        </pc:sldLayoutChg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3369270411" sldId="2147483653"/>
          </pc:sldLayoutMkLst>
        </pc:sldLayoutChg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745610871" sldId="2147483654"/>
          </pc:sldLayoutMkLst>
        </pc:sldLayoutChg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877025554" sldId="2147483655"/>
          </pc:sldLayoutMkLst>
        </pc:sldLayoutChg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2604460665" sldId="2147483656"/>
          </pc:sldLayoutMkLst>
        </pc:sldLayoutChg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3531343285" sldId="2147483657"/>
          </pc:sldLayoutMkLst>
        </pc:sldLayoutChg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1599405160" sldId="2147483658"/>
          </pc:sldLayoutMkLst>
        </pc:sldLayoutChg>
        <pc:sldLayoutChg chg="setBg">
          <pc:chgData name="Clare Hunter" userId="29985769-fa92-4b14-83f0-18dc51d57333" providerId="ADAL" clId="{00FDB4C5-D821-4188-8AB4-0BB170FE9222}" dt="2025-01-24T13:21:43.510" v="1464"/>
          <pc:sldLayoutMkLst>
            <pc:docMk/>
            <pc:sldMasterMk cId="467361797" sldId="2147483648"/>
            <pc:sldLayoutMk cId="3000066458" sldId="214748365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9A832F-18A4-4D9C-ABA0-063BEEEC2E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DFA98F9-D71D-4EEB-8CC8-1BD104676C7A}">
      <dgm:prSet/>
      <dgm:spPr/>
      <dgm:t>
        <a:bodyPr/>
        <a:lstStyle/>
        <a:p>
          <a:r>
            <a:rPr lang="en-GB" dirty="0"/>
            <a:t>Where a pharmacists decides to supply a medicine, they must use the agreed formulary.</a:t>
          </a:r>
          <a:endParaRPr lang="en-US" dirty="0"/>
        </a:p>
      </dgm:t>
    </dgm:pt>
    <dgm:pt modelId="{AAB29D5B-36FC-4E44-9705-D4115FD6B6D6}" type="parTrans" cxnId="{D5590297-10AE-46B6-8146-0DA2BFCA632A}">
      <dgm:prSet/>
      <dgm:spPr/>
      <dgm:t>
        <a:bodyPr/>
        <a:lstStyle/>
        <a:p>
          <a:endParaRPr lang="en-US"/>
        </a:p>
      </dgm:t>
    </dgm:pt>
    <dgm:pt modelId="{5BA49318-5694-4FA3-B0DA-7FB27B31691A}" type="sibTrans" cxnId="{D5590297-10AE-46B6-8146-0DA2BFCA632A}">
      <dgm:prSet/>
      <dgm:spPr/>
      <dgm:t>
        <a:bodyPr/>
        <a:lstStyle/>
        <a:p>
          <a:endParaRPr lang="en-US"/>
        </a:p>
      </dgm:t>
    </dgm:pt>
    <dgm:pt modelId="{7F74AE40-900C-40EE-ACD6-8D4B0DD17B0B}">
      <dgm:prSet/>
      <dgm:spPr/>
      <dgm:t>
        <a:bodyPr/>
        <a:lstStyle/>
        <a:p>
          <a:r>
            <a:rPr lang="en-GB"/>
            <a:t>The pharmacist may agree to sell a medicine outside of the formulary, and the consultation will still be considered to be within the terms of the service.</a:t>
          </a:r>
          <a:endParaRPr lang="en-US"/>
        </a:p>
      </dgm:t>
    </dgm:pt>
    <dgm:pt modelId="{27933C93-4A65-4919-B159-3052CFFB028F}" type="parTrans" cxnId="{F0D45328-F7CA-43DF-98F7-536BE29A56E5}">
      <dgm:prSet/>
      <dgm:spPr/>
      <dgm:t>
        <a:bodyPr/>
        <a:lstStyle/>
        <a:p>
          <a:endParaRPr lang="en-US"/>
        </a:p>
      </dgm:t>
    </dgm:pt>
    <dgm:pt modelId="{F35F3879-C6EB-4B17-A862-5F993E542D4F}" type="sibTrans" cxnId="{F0D45328-F7CA-43DF-98F7-536BE29A56E5}">
      <dgm:prSet/>
      <dgm:spPr/>
      <dgm:t>
        <a:bodyPr/>
        <a:lstStyle/>
        <a:p>
          <a:endParaRPr lang="en-US"/>
        </a:p>
      </dgm:t>
    </dgm:pt>
    <dgm:pt modelId="{62C86588-82EE-4DB3-A107-DB1554AB3A9A}">
      <dgm:prSet/>
      <dgm:spPr/>
      <dgm:t>
        <a:bodyPr/>
        <a:lstStyle/>
        <a:p>
          <a:r>
            <a:rPr lang="en-GB"/>
            <a:t>Pharmacist Independent Prescribers must only prescribe medicines as listed in the service formulary and may dispense from POM packs</a:t>
          </a:r>
          <a:endParaRPr lang="en-US"/>
        </a:p>
      </dgm:t>
    </dgm:pt>
    <dgm:pt modelId="{448FF6C7-EBD6-4FC9-A2FA-634964C333DF}" type="parTrans" cxnId="{A1BFCE54-8F62-401E-99B5-8F641ADE0FC1}">
      <dgm:prSet/>
      <dgm:spPr/>
      <dgm:t>
        <a:bodyPr/>
        <a:lstStyle/>
        <a:p>
          <a:endParaRPr lang="en-US"/>
        </a:p>
      </dgm:t>
    </dgm:pt>
    <dgm:pt modelId="{8CA3C2C2-1747-4955-8F26-C239D1E6552F}" type="sibTrans" cxnId="{A1BFCE54-8F62-401E-99B5-8F641ADE0FC1}">
      <dgm:prSet/>
      <dgm:spPr/>
      <dgm:t>
        <a:bodyPr/>
        <a:lstStyle/>
        <a:p>
          <a:endParaRPr lang="en-US"/>
        </a:p>
      </dgm:t>
    </dgm:pt>
    <dgm:pt modelId="{709FB4D6-D4DD-4A22-BC5D-798D047B13C2}">
      <dgm:prSet/>
      <dgm:spPr/>
      <dgm:t>
        <a:bodyPr/>
        <a:lstStyle/>
        <a:p>
          <a:r>
            <a:rPr lang="en-GB"/>
            <a:t>Non-IP Pharmacists can supply POM antivirals in line with the PGDs and analgesics must be supplied from OTC/P packs.</a:t>
          </a:r>
          <a:endParaRPr lang="en-US"/>
        </a:p>
      </dgm:t>
    </dgm:pt>
    <dgm:pt modelId="{7B8E54CA-C17C-4C0E-88A3-952B44AF8709}" type="parTrans" cxnId="{C277A5E0-C4B3-4473-B820-DB7CCA4916B8}">
      <dgm:prSet/>
      <dgm:spPr/>
      <dgm:t>
        <a:bodyPr/>
        <a:lstStyle/>
        <a:p>
          <a:endParaRPr lang="en-US"/>
        </a:p>
      </dgm:t>
    </dgm:pt>
    <dgm:pt modelId="{B2A78902-1BF3-4BC8-8474-9719988107B4}" type="sibTrans" cxnId="{C277A5E0-C4B3-4473-B820-DB7CCA4916B8}">
      <dgm:prSet/>
      <dgm:spPr/>
      <dgm:t>
        <a:bodyPr/>
        <a:lstStyle/>
        <a:p>
          <a:endParaRPr lang="en-US"/>
        </a:p>
      </dgm:t>
    </dgm:pt>
    <dgm:pt modelId="{CE49F966-6AC4-48BD-A0FD-4612DB7F3CD4}" type="pres">
      <dgm:prSet presAssocID="{229A832F-18A4-4D9C-ABA0-063BEEEC2E09}" presName="linear" presStyleCnt="0">
        <dgm:presLayoutVars>
          <dgm:animLvl val="lvl"/>
          <dgm:resizeHandles val="exact"/>
        </dgm:presLayoutVars>
      </dgm:prSet>
      <dgm:spPr/>
    </dgm:pt>
    <dgm:pt modelId="{F3D8928D-6268-428F-82B5-3192D2AEF088}" type="pres">
      <dgm:prSet presAssocID="{0DFA98F9-D71D-4EEB-8CC8-1BD104676C7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99A4A99-DD83-4DD5-801A-343D7C2121F9}" type="pres">
      <dgm:prSet presAssocID="{5BA49318-5694-4FA3-B0DA-7FB27B31691A}" presName="spacer" presStyleCnt="0"/>
      <dgm:spPr/>
    </dgm:pt>
    <dgm:pt modelId="{7819974A-CECD-4524-A40D-E2409551368D}" type="pres">
      <dgm:prSet presAssocID="{7F74AE40-900C-40EE-ACD6-8D4B0DD17B0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3AC9582-6657-47EE-921E-ADD091E231BF}" type="pres">
      <dgm:prSet presAssocID="{F35F3879-C6EB-4B17-A862-5F993E542D4F}" presName="spacer" presStyleCnt="0"/>
      <dgm:spPr/>
    </dgm:pt>
    <dgm:pt modelId="{57FCB9E2-AB26-41B8-97C2-7162389F9E79}" type="pres">
      <dgm:prSet presAssocID="{62C86588-82EE-4DB3-A107-DB1554AB3A9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F76A2BC-E6FE-4582-84E4-CAEFCBFDC8FC}" type="pres">
      <dgm:prSet presAssocID="{8CA3C2C2-1747-4955-8F26-C239D1E6552F}" presName="spacer" presStyleCnt="0"/>
      <dgm:spPr/>
    </dgm:pt>
    <dgm:pt modelId="{E0CF6BC7-E470-43EE-9AED-C8C1366828AF}" type="pres">
      <dgm:prSet presAssocID="{709FB4D6-D4DD-4A22-BC5D-798D047B13C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F836708-31DB-48BA-8F9C-94B31785AE2C}" type="presOf" srcId="{0DFA98F9-D71D-4EEB-8CC8-1BD104676C7A}" destId="{F3D8928D-6268-428F-82B5-3192D2AEF088}" srcOrd="0" destOrd="0" presId="urn:microsoft.com/office/officeart/2005/8/layout/vList2"/>
    <dgm:cxn modelId="{F0D45328-F7CA-43DF-98F7-536BE29A56E5}" srcId="{229A832F-18A4-4D9C-ABA0-063BEEEC2E09}" destId="{7F74AE40-900C-40EE-ACD6-8D4B0DD17B0B}" srcOrd="1" destOrd="0" parTransId="{27933C93-4A65-4919-B159-3052CFFB028F}" sibTransId="{F35F3879-C6EB-4B17-A862-5F993E542D4F}"/>
    <dgm:cxn modelId="{F0499F64-590C-46BD-9826-365ACDA8ADF5}" type="presOf" srcId="{709FB4D6-D4DD-4A22-BC5D-798D047B13C2}" destId="{E0CF6BC7-E470-43EE-9AED-C8C1366828AF}" srcOrd="0" destOrd="0" presId="urn:microsoft.com/office/officeart/2005/8/layout/vList2"/>
    <dgm:cxn modelId="{A1BFCE54-8F62-401E-99B5-8F641ADE0FC1}" srcId="{229A832F-18A4-4D9C-ABA0-063BEEEC2E09}" destId="{62C86588-82EE-4DB3-A107-DB1554AB3A9A}" srcOrd="2" destOrd="0" parTransId="{448FF6C7-EBD6-4FC9-A2FA-634964C333DF}" sibTransId="{8CA3C2C2-1747-4955-8F26-C239D1E6552F}"/>
    <dgm:cxn modelId="{443FDF59-6340-4B9A-8A23-9B5C9C1C8A0C}" type="presOf" srcId="{229A832F-18A4-4D9C-ABA0-063BEEEC2E09}" destId="{CE49F966-6AC4-48BD-A0FD-4612DB7F3CD4}" srcOrd="0" destOrd="0" presId="urn:microsoft.com/office/officeart/2005/8/layout/vList2"/>
    <dgm:cxn modelId="{9125867E-2C80-4C1D-9A97-FE9952D2B071}" type="presOf" srcId="{62C86588-82EE-4DB3-A107-DB1554AB3A9A}" destId="{57FCB9E2-AB26-41B8-97C2-7162389F9E79}" srcOrd="0" destOrd="0" presId="urn:microsoft.com/office/officeart/2005/8/layout/vList2"/>
    <dgm:cxn modelId="{D5590297-10AE-46B6-8146-0DA2BFCA632A}" srcId="{229A832F-18A4-4D9C-ABA0-063BEEEC2E09}" destId="{0DFA98F9-D71D-4EEB-8CC8-1BD104676C7A}" srcOrd="0" destOrd="0" parTransId="{AAB29D5B-36FC-4E44-9705-D4115FD6B6D6}" sibTransId="{5BA49318-5694-4FA3-B0DA-7FB27B31691A}"/>
    <dgm:cxn modelId="{C277A5E0-C4B3-4473-B820-DB7CCA4916B8}" srcId="{229A832F-18A4-4D9C-ABA0-063BEEEC2E09}" destId="{709FB4D6-D4DD-4A22-BC5D-798D047B13C2}" srcOrd="3" destOrd="0" parTransId="{7B8E54CA-C17C-4C0E-88A3-952B44AF8709}" sibTransId="{B2A78902-1BF3-4BC8-8474-9719988107B4}"/>
    <dgm:cxn modelId="{7962B2E4-9148-47CB-B034-8AD0634759CF}" type="presOf" srcId="{7F74AE40-900C-40EE-ACD6-8D4B0DD17B0B}" destId="{7819974A-CECD-4524-A40D-E2409551368D}" srcOrd="0" destOrd="0" presId="urn:microsoft.com/office/officeart/2005/8/layout/vList2"/>
    <dgm:cxn modelId="{930665A0-9CD8-4234-B511-3B34EFF0D38D}" type="presParOf" srcId="{CE49F966-6AC4-48BD-A0FD-4612DB7F3CD4}" destId="{F3D8928D-6268-428F-82B5-3192D2AEF088}" srcOrd="0" destOrd="0" presId="urn:microsoft.com/office/officeart/2005/8/layout/vList2"/>
    <dgm:cxn modelId="{729D224E-480E-421F-A6C3-50CD84ABB718}" type="presParOf" srcId="{CE49F966-6AC4-48BD-A0FD-4612DB7F3CD4}" destId="{099A4A99-DD83-4DD5-801A-343D7C2121F9}" srcOrd="1" destOrd="0" presId="urn:microsoft.com/office/officeart/2005/8/layout/vList2"/>
    <dgm:cxn modelId="{4CC2B0B1-4527-4440-B0C5-F32118046577}" type="presParOf" srcId="{CE49F966-6AC4-48BD-A0FD-4612DB7F3CD4}" destId="{7819974A-CECD-4524-A40D-E2409551368D}" srcOrd="2" destOrd="0" presId="urn:microsoft.com/office/officeart/2005/8/layout/vList2"/>
    <dgm:cxn modelId="{BD5050CC-9D84-4C62-BFA0-DA9006F33A6D}" type="presParOf" srcId="{CE49F966-6AC4-48BD-A0FD-4612DB7F3CD4}" destId="{E3AC9582-6657-47EE-921E-ADD091E231BF}" srcOrd="3" destOrd="0" presId="urn:microsoft.com/office/officeart/2005/8/layout/vList2"/>
    <dgm:cxn modelId="{F2C8CA6B-946C-4FF9-B3A9-800788B61F63}" type="presParOf" srcId="{CE49F966-6AC4-48BD-A0FD-4612DB7F3CD4}" destId="{57FCB9E2-AB26-41B8-97C2-7162389F9E79}" srcOrd="4" destOrd="0" presId="urn:microsoft.com/office/officeart/2005/8/layout/vList2"/>
    <dgm:cxn modelId="{98183C89-8944-437C-8866-8492B46D6A9A}" type="presParOf" srcId="{CE49F966-6AC4-48BD-A0FD-4612DB7F3CD4}" destId="{FF76A2BC-E6FE-4582-84E4-CAEFCBFDC8FC}" srcOrd="5" destOrd="0" presId="urn:microsoft.com/office/officeart/2005/8/layout/vList2"/>
    <dgm:cxn modelId="{41920510-CEB3-48DC-BD50-DF7946F62493}" type="presParOf" srcId="{CE49F966-6AC4-48BD-A0FD-4612DB7F3CD4}" destId="{E0CF6BC7-E470-43EE-9AED-C8C1366828A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8928D-6268-428F-82B5-3192D2AEF088}">
      <dsp:nvSpPr>
        <dsp:cNvPr id="0" name=""/>
        <dsp:cNvSpPr/>
      </dsp:nvSpPr>
      <dsp:spPr>
        <a:xfrm>
          <a:off x="0" y="162549"/>
          <a:ext cx="10515600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Where a pharmacists decides to supply a medicine, they must use the agreed formulary.</a:t>
          </a:r>
          <a:endParaRPr lang="en-US" sz="2400" kern="1200" dirty="0"/>
        </a:p>
      </dsp:txBody>
      <dsp:txXfrm>
        <a:off x="46606" y="209155"/>
        <a:ext cx="10422388" cy="861507"/>
      </dsp:txXfrm>
    </dsp:sp>
    <dsp:sp modelId="{7819974A-CECD-4524-A40D-E2409551368D}">
      <dsp:nvSpPr>
        <dsp:cNvPr id="0" name=""/>
        <dsp:cNvSpPr/>
      </dsp:nvSpPr>
      <dsp:spPr>
        <a:xfrm>
          <a:off x="0" y="1186389"/>
          <a:ext cx="10515600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The pharmacist may agree to sell a medicine outside of the formulary, and the consultation will still be considered to be within the terms of the service.</a:t>
          </a:r>
          <a:endParaRPr lang="en-US" sz="2400" kern="1200"/>
        </a:p>
      </dsp:txBody>
      <dsp:txXfrm>
        <a:off x="46606" y="1232995"/>
        <a:ext cx="10422388" cy="861507"/>
      </dsp:txXfrm>
    </dsp:sp>
    <dsp:sp modelId="{57FCB9E2-AB26-41B8-97C2-7162389F9E79}">
      <dsp:nvSpPr>
        <dsp:cNvPr id="0" name=""/>
        <dsp:cNvSpPr/>
      </dsp:nvSpPr>
      <dsp:spPr>
        <a:xfrm>
          <a:off x="0" y="2210229"/>
          <a:ext cx="10515600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Pharmacist Independent Prescribers must only prescribe medicines as listed in the service formulary and may dispense from POM packs</a:t>
          </a:r>
          <a:endParaRPr lang="en-US" sz="2400" kern="1200"/>
        </a:p>
      </dsp:txBody>
      <dsp:txXfrm>
        <a:off x="46606" y="2256835"/>
        <a:ext cx="10422388" cy="861507"/>
      </dsp:txXfrm>
    </dsp:sp>
    <dsp:sp modelId="{E0CF6BC7-E470-43EE-9AED-C8C1366828AF}">
      <dsp:nvSpPr>
        <dsp:cNvPr id="0" name=""/>
        <dsp:cNvSpPr/>
      </dsp:nvSpPr>
      <dsp:spPr>
        <a:xfrm>
          <a:off x="0" y="3234069"/>
          <a:ext cx="10515600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Non-IP Pharmacists can supply POM antivirals in line with the PGDs and analgesics must be supplied from OTC/P packs.</a:t>
          </a:r>
          <a:endParaRPr lang="en-US" sz="2400" kern="1200"/>
        </a:p>
      </dsp:txBody>
      <dsp:txXfrm>
        <a:off x="46606" y="3280675"/>
        <a:ext cx="10422388" cy="861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67D92-76E2-4D4A-9551-308B06157BA3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4CA45-0FCC-4BC5-B00C-01F1CB0DB4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4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8C3DB-EABA-A339-42BB-6A08D9439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A8A207-51AA-D105-AC16-E5814B5A0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7A00E-6B73-83EE-07F4-69040359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9EEDA-3EA2-2868-7D93-4D4E37327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037B2-AFA3-D065-0986-C004E108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96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F7EF9-B544-2C64-5EF6-6C8711512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E8E23-0702-D5F6-31DB-EE02C345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062AC-F545-420A-6411-660C45E23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6288E-9039-CBE3-BB19-E9FD3F680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AE2A8-3E81-4178-2434-54F778649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401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AA52-3EC2-035E-B91A-25829130B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99FD6-E1C0-48D6-B2ED-1CC61CCB3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9C4D8-DA6B-6A85-A648-4B145DDD5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CFA2D-00D7-0862-78A7-96DF4431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AEFDA-126C-A62F-BB92-BBB4222DC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9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1ECAC-D1B0-5A11-3A27-064292B25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EE959-743E-3C7F-F366-131ED185A9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7F8785-7C57-99CE-13C6-CD58506B7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8517C3-E0BF-56FD-DA2B-1327165B8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0110A-715D-C2AE-89BA-FBD7D23BA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B52C4-2541-A9D1-9C81-923261807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433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748E-499E-E013-3D38-75069D89B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43F80-4B39-295B-F7DD-5292924D2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FFBE0C-BC02-C7A0-DCAE-7F3445947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5C293E-4079-6031-6277-FABA629BF8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DDAB1-5FA0-45AA-9A38-F808D35B28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04738B-F3FD-5BD4-92E4-01EAD5018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AF7F9D-8C3E-D3C7-BE29-2D1893AB2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59760-3FA0-D69C-24E9-44BFD97C5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27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B3536-834A-6048-97E7-799F3050A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553CA4-B17D-C662-FAB7-E3517B8F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90CD85-D361-7313-349E-9727A3C72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A6EB12-FFC1-2421-53AC-8503C0079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61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7EFAFE-6145-95EC-FD83-C6DDEEC7B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0C745-E6C2-1B5C-A8FE-1B94E6BCC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5ECC3-C879-BE22-7D47-A2B61E5F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025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3B106-B0F5-2E28-2273-A28B87B10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C86B8-CAA4-A4CD-0229-16E348CCC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122E5-62DD-2FC3-22F5-C85F06F4C7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E3C886-5235-6510-B823-19A5BFF7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6ACE79-889F-A6DA-2A95-91161C6B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A3BF17-87F0-7FB5-1DC5-D66DCBBA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46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2F5C-E64F-C2AF-76A9-F0447C03B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89403-DE9A-10A3-9389-3242649BDC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1B100-4B2C-1893-81D0-1E8763E49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97B92-7430-E3BF-253A-70FE2A277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AD650-2888-3E5C-B364-3F70B5FDD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F6F70-9577-523C-53C7-3621B2611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343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51C82-09CB-DABD-D64C-06ABA95BB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A6AC81-B125-81B9-C143-7815A5255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D9605-454A-8B35-2E75-003F05D88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121D4-E3AF-7449-4085-CBDC2C0C2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E10EB-C71C-4822-C82A-32D4D043F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40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EF3B66-50F9-8FF3-EF60-635C4E4B53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7BD05-1630-686D-F6A3-FC1FFDE90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AC1DF-5AC2-EBEE-6792-8A7316B33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4ECB3-0171-B091-A354-67D5B552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4F0EF-12F1-6A60-5307-CF3118521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066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B7BAA7-FB1D-8727-A30E-C7EF4AF53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987A47-B60C-9C2D-8602-DAF618463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36398-05C1-24FF-8A4A-FE418B4216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3B4F8F-1442-435C-92C8-0AC56AFFF3F6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5765A-B7B2-5101-140F-BD98A2221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39D1F-C35C-9CAD-D6F2-595178997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6F7343-B412-46DB-8188-1EC04A3D0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36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bso.hscni.net/wp-content/uploads/2024/12/PharmacyFirst_Shingles_Service_SpecificationGuidance-FINAL-19_12_24.pdf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nice.org.uk/Guidance/MPG2" TargetMode="Externa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hyperlink" Target="https://www.e-lfh.org.uk/programmes/patient-group-directions/" TargetMode="External"/><Relationship Id="rId5" Type="http://schemas.openxmlformats.org/officeDocument/2006/relationships/hyperlink" Target="https://www.nicpld.org/courses/?programme=pharmacist&amp;coursetype=ol&amp;show=allusers" TargetMode="External"/><Relationship Id="rId4" Type="http://schemas.openxmlformats.org/officeDocument/2006/relationships/hyperlink" Target="https://bso.hscni.net/directorates/operations/family-practitioner-services/pharmacy/contractor-information/contractor-communications/hscb-services-and-guidance/northern-ireland-electronic-care-record-niecr/" TargetMode="Externa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bso.hscni.net/wp-content/uploads/2024/12/SPPG_PharmacyFirst_TreatmentofShingles_PilotService_CONTRACT.pdf" TargetMode="External"/><Relationship Id="rId13" Type="http://schemas.openxmlformats.org/officeDocument/2006/relationships/hyperlink" Target="https://assets.publishing.service.gov.uk/media/6603fedef9ab41001aeea371/Shingles_Green_Book_chapter_28a_20240315.pdf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bso.hscni.net/wp-content/uploads/2024/12/PF-Shingles-pilot-service-monthly-claim-form-FINAL.pdf" TargetMode="External"/><Relationship Id="rId12" Type="http://schemas.openxmlformats.org/officeDocument/2006/relationships/hyperlink" Target="https://view.officeapps.live.com/op/view.aspx?src=https%3A%2F%2Fbso.hscni.net%2Fwp-content%2Fuploads%2F2024%2F12%2FPharmacy-First-Shingles-Valaciclovir-PGD-v1.0.doc&amp;wdOrigin=BROWSELINK" TargetMode="Externa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hyperlink" Target="https://bso.hscni.net/wp-content/uploads/2024/12/PF-Shingles-pilot-Consultation_Form-FINAL-PDF.pdf" TargetMode="External"/><Relationship Id="rId11" Type="http://schemas.openxmlformats.org/officeDocument/2006/relationships/hyperlink" Target="https://view.officeapps.live.com/op/view.aspx?src=https%3A%2F%2Fbso.hscni.net%2Fwp-content%2Fuploads%2F2024%2F12%2FPharmacy-First-Shingles-Aciclovir-PGD-v1.0.doc&amp;wdOrigin=BROWSELINK" TargetMode="External"/><Relationship Id="rId5" Type="http://schemas.openxmlformats.org/officeDocument/2006/relationships/hyperlink" Target="https://bso.hscni.net/wp-content/uploads/2024/12/Pharmacy-First-Service-PrivacyNotice-1.docx" TargetMode="External"/><Relationship Id="rId10" Type="http://schemas.openxmlformats.org/officeDocument/2006/relationships/hyperlink" Target="https://www.bad.org.uk/pils/shingles-herpes-zoster/" TargetMode="External"/><Relationship Id="rId4" Type="http://schemas.openxmlformats.org/officeDocument/2006/relationships/hyperlink" Target="https://bso.hscni.net/wp-content/uploads/2024/12/PharmacyFirst_Shingles_Service_SpecificationGuidance-FINAL-19_12_24.pdf" TargetMode="External"/><Relationship Id="rId9" Type="http://schemas.openxmlformats.org/officeDocument/2006/relationships/hyperlink" Target="https://bso.hscni.net/wp-content/uploads/2024/12/Pharmacy-First-Singles-Service-SOP-template_Winter-2024-2025-NPA_FINAL-23_12_24.docx" TargetMode="External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7366A-35B9-8E74-0DA8-C30FF227BD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Pharmacy First Pilot Service for Treatment of Shingles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46B10C-5BB6-23F7-14E6-C1930C1899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A976CD-068E-5EAF-6A7C-249FAF7F4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371" y="3428999"/>
            <a:ext cx="8795658" cy="2306637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AF72B0-C895-D49F-2CF3-82769CF3B8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02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49"/>
    </mc:Choice>
    <mc:Fallback>
      <p:transition spd="slow" advTm="17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88F0B-653E-1C7D-CBB3-EA16EC1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Content Placeholder 5" descr="A poster of a person standing next to a door">
            <a:extLst>
              <a:ext uri="{FF2B5EF4-FFF2-40B4-BE49-F238E27FC236}">
                <a16:creationId xmlns:a16="http://schemas.microsoft.com/office/drawing/2014/main" id="{1D3C613A-0274-0697-5BBB-88DF3DA7F2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639" y="298613"/>
            <a:ext cx="4404390" cy="621104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40024-55F4-0D98-EDAC-781929B1A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7562" y="3245004"/>
            <a:ext cx="5538438" cy="26239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algn="ctr"/>
            <a:r>
              <a:rPr lang="en-GB" sz="9600" b="1" dirty="0">
                <a:solidFill>
                  <a:schemeClr val="accent1"/>
                </a:solidFill>
              </a:rPr>
              <a:t>Shingles</a:t>
            </a:r>
          </a:p>
        </p:txBody>
      </p:sp>
      <p:pic>
        <p:nvPicPr>
          <p:cNvPr id="7" name="Content Placeholder 5" descr="A close-up of a logo&#10;&#10;Description automatically generated">
            <a:extLst>
              <a:ext uri="{FF2B5EF4-FFF2-40B4-BE49-F238E27FC236}">
                <a16:creationId xmlns:a16="http://schemas.microsoft.com/office/drawing/2014/main" id="{84D63615-51A1-867A-2AE8-FE1AE17F853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5929313" cy="1671638"/>
          </a:xfr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F9CD992-F4AF-1FF9-A3AB-14A3BBB571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61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599"/>
    </mc:Choice>
    <mc:Fallback>
      <p:transition spd="slow" advTm="28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EDD4-1CE4-08DC-1D58-3C0DB1B4A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>
                <a:solidFill>
                  <a:schemeClr val="accent1"/>
                </a:solidFill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48072-4DF8-6677-39BA-4EBBF21F5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Training Requirements</a:t>
            </a:r>
          </a:p>
          <a:p>
            <a:r>
              <a:rPr lang="en-GB" dirty="0"/>
              <a:t>Eligibility</a:t>
            </a:r>
          </a:p>
          <a:p>
            <a:r>
              <a:rPr lang="en-GB" dirty="0"/>
              <a:t>Consultation</a:t>
            </a:r>
          </a:p>
          <a:p>
            <a:r>
              <a:rPr lang="en-GB" dirty="0"/>
              <a:t>Formulary</a:t>
            </a:r>
          </a:p>
          <a:p>
            <a:r>
              <a:rPr lang="en-GB" dirty="0"/>
              <a:t>Records</a:t>
            </a:r>
          </a:p>
          <a:p>
            <a:r>
              <a:rPr lang="en-GB" dirty="0"/>
              <a:t>Remuneration and Reimbursement</a:t>
            </a:r>
          </a:p>
          <a:p>
            <a:r>
              <a:rPr lang="en-GB" dirty="0"/>
              <a:t>Useful Resources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9376BF9-A0A9-2767-1C1B-A2B26FA3CA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82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93"/>
    </mc:Choice>
    <mc:Fallback>
      <p:transition spd="slow" advTm="235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79991-F4C0-D485-ACB3-E060D0BE2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Service Training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76E95-8022-0A42-853C-E5E038C53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</a:rPr>
              <a:t>Mandatory Training</a:t>
            </a:r>
          </a:p>
          <a:p>
            <a:r>
              <a:rPr lang="en-GB" dirty="0"/>
              <a:t>Training was provided by SPPG via ECHO</a:t>
            </a:r>
          </a:p>
          <a:p>
            <a:pPr lvl="1"/>
            <a:r>
              <a:rPr lang="en-GB" dirty="0"/>
              <a:t>Recorded and available on ECHO Moodle site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</a:rPr>
              <a:t>Additional Training</a:t>
            </a:r>
          </a:p>
          <a:p>
            <a:r>
              <a:rPr lang="en-GB" dirty="0"/>
              <a:t>NIECR training available </a:t>
            </a:r>
            <a:r>
              <a:rPr lang="en-GB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GB" dirty="0"/>
              <a:t> and </a:t>
            </a:r>
            <a:r>
              <a:rPr lang="en-GB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GB" dirty="0"/>
              <a:t>.</a:t>
            </a:r>
          </a:p>
          <a:p>
            <a:r>
              <a:rPr lang="en-GB" dirty="0"/>
              <a:t>PGD training available </a:t>
            </a:r>
            <a:r>
              <a:rPr lang="en-GB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GB" dirty="0"/>
              <a:t> and </a:t>
            </a:r>
            <a:r>
              <a:rPr lang="en-GB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GB" dirty="0"/>
              <a:t>.</a:t>
            </a:r>
          </a:p>
          <a:p>
            <a:r>
              <a:rPr lang="en-GB" dirty="0"/>
              <a:t>Diagnostic and Treatment resources available on </a:t>
            </a:r>
            <a:r>
              <a:rPr lang="en-GB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 specification.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A25499B-D6FF-CF25-034C-42B9FB1C22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8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552"/>
    </mc:Choice>
    <mc:Fallback>
      <p:transition spd="slow" advTm="325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9432-5E55-1292-BD3D-AED826E7A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chemeClr val="accent1"/>
                </a:solidFill>
              </a:rPr>
              <a:t>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60F0F-9569-7BB3-FB98-296A823A00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</a:rPr>
              <a:t>Patient Eligibility</a:t>
            </a:r>
          </a:p>
          <a:p>
            <a:r>
              <a:rPr lang="en-GB" dirty="0"/>
              <a:t>Patients aged 18 years and over who are registered with a GP in NI</a:t>
            </a:r>
          </a:p>
          <a:p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Not eligible</a:t>
            </a:r>
          </a:p>
          <a:p>
            <a:pPr lvl="1"/>
            <a:r>
              <a:rPr lang="en-GB" dirty="0"/>
              <a:t>Temporary residents</a:t>
            </a:r>
          </a:p>
          <a:p>
            <a:pPr lvl="1"/>
            <a:r>
              <a:rPr lang="en-GB" dirty="0"/>
              <a:t>Patients in care homes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365ED-FC84-7649-FF97-9A849A807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67138"/>
            <a:ext cx="5181600" cy="6281531"/>
          </a:xfrm>
        </p:spPr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Pharmacy Eligibility</a:t>
            </a:r>
          </a:p>
          <a:p>
            <a:pPr lvl="1"/>
            <a:r>
              <a:rPr lang="en-GB" dirty="0"/>
              <a:t>Must hold a contract with SPPG</a:t>
            </a:r>
          </a:p>
          <a:p>
            <a:pPr lvl="1"/>
            <a:r>
              <a:rPr lang="en-GB" dirty="0"/>
              <a:t>Staff trained and competent</a:t>
            </a:r>
          </a:p>
          <a:p>
            <a:pPr lvl="1"/>
            <a:r>
              <a:rPr lang="en-GB" dirty="0"/>
              <a:t>SOP in place</a:t>
            </a:r>
          </a:p>
          <a:p>
            <a:pPr lvl="1"/>
            <a:r>
              <a:rPr lang="en-GB" dirty="0"/>
              <a:t>PGDs in place</a:t>
            </a:r>
          </a:p>
          <a:p>
            <a:pPr lvl="1"/>
            <a:r>
              <a:rPr lang="en-GB" dirty="0"/>
              <a:t>Service available during all opening hours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Pharmacist Eligibility</a:t>
            </a:r>
          </a:p>
          <a:p>
            <a:pPr lvl="1"/>
            <a:r>
              <a:rPr lang="en-GB" dirty="0"/>
              <a:t>Registered with PSNI</a:t>
            </a:r>
          </a:p>
          <a:p>
            <a:pPr lvl="1"/>
            <a:r>
              <a:rPr lang="en-GB" dirty="0"/>
              <a:t>IP pharmacists must be registered with PSNI</a:t>
            </a:r>
          </a:p>
          <a:p>
            <a:pPr lvl="1"/>
            <a:r>
              <a:rPr lang="en-GB" dirty="0"/>
              <a:t>Working in a pharmacy contracted to provide the service</a:t>
            </a:r>
          </a:p>
          <a:p>
            <a:pPr lvl="1"/>
            <a:r>
              <a:rPr lang="en-GB" dirty="0"/>
              <a:t>Competent</a:t>
            </a:r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C40EB87-877C-380E-3C63-005EC624F1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179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183"/>
    </mc:Choice>
    <mc:Fallback>
      <p:transition spd="slow" advTm="72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D8E96-B2EC-8744-76A8-BBECE8ED7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chemeClr val="accent1"/>
                </a:solidFill>
              </a:rPr>
              <a:t>Consent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69976-335C-D065-8289-4AB804048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1661"/>
            <a:ext cx="10515600" cy="4815302"/>
          </a:xfrm>
        </p:spPr>
        <p:txBody>
          <a:bodyPr/>
          <a:lstStyle/>
          <a:p>
            <a:r>
              <a:rPr lang="en-GB" dirty="0"/>
              <a:t>Must gain consent before the consultation</a:t>
            </a:r>
          </a:p>
          <a:p>
            <a:r>
              <a:rPr lang="en-GB" dirty="0"/>
              <a:t>Share privacy notice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4800" b="1" dirty="0">
                <a:solidFill>
                  <a:schemeClr val="accent1"/>
                </a:solidFill>
              </a:rPr>
              <a:t>Access</a:t>
            </a:r>
          </a:p>
          <a:p>
            <a:r>
              <a:rPr lang="en-GB" dirty="0"/>
              <a:t>Patient to contact pharmacy in person or by phone</a:t>
            </a:r>
          </a:p>
          <a:p>
            <a:r>
              <a:rPr lang="en-GB" dirty="0"/>
              <a:t>Consultation must be in person in the pharmacy</a:t>
            </a:r>
          </a:p>
          <a:p>
            <a:r>
              <a:rPr lang="en-GB" dirty="0"/>
              <a:t>Patients may be referred into the service from GP practice.</a:t>
            </a:r>
          </a:p>
          <a:p>
            <a:pPr marL="0" indent="0">
              <a:buNone/>
            </a:pPr>
            <a:endParaRPr lang="en-GB" sz="4800" b="1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FB85B57-3B2C-A140-F65F-63FFF6E4C5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872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107"/>
    </mc:Choice>
    <mc:Fallback>
      <p:transition spd="slow" advTm="59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EB39C-18F7-2580-D0EB-8146DF715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chemeClr val="accent1"/>
                </a:solidFill>
              </a:rPr>
              <a:t>Consultation</a:t>
            </a:r>
          </a:p>
        </p:txBody>
      </p:sp>
      <p:pic>
        <p:nvPicPr>
          <p:cNvPr id="5" name="Content Placeholder 4" descr="A medical informational document&#10;&#10;Description automatically generated with medium confidence">
            <a:extLst>
              <a:ext uri="{FF2B5EF4-FFF2-40B4-BE49-F238E27FC236}">
                <a16:creationId xmlns:a16="http://schemas.microsoft.com/office/drawing/2014/main" id="{CBEA845E-5243-62C0-C5DA-A2155F5E3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746" y="1248937"/>
            <a:ext cx="6300439" cy="5243938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D12CC98-847B-C171-5C05-52B0F88342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68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264"/>
    </mc:Choice>
    <mc:Fallback>
      <p:transition spd="slow" advTm="612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72219-AC64-D0C4-010B-D25DDDA19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Consultation continued</a:t>
            </a:r>
            <a:r>
              <a:rPr lang="en-GB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5" name="Content Placeholder 4" descr="A close-up of a medical document&#10;&#10;Description automatically generated">
            <a:extLst>
              <a:ext uri="{FF2B5EF4-FFF2-40B4-BE49-F238E27FC236}">
                <a16:creationId xmlns:a16="http://schemas.microsoft.com/office/drawing/2014/main" id="{82A37009-7451-F753-C588-5EEB2E895A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340" y="1282345"/>
            <a:ext cx="6244682" cy="5363737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EC7F381-A49D-8568-4575-7210A60FE4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62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642"/>
    </mc:Choice>
    <mc:Fallback>
      <p:transition spd="slow" advTm="63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E1A-633C-6955-507F-E8E3B5EF4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Treatment Options with Shingles Infection</a:t>
            </a:r>
          </a:p>
        </p:txBody>
      </p:sp>
      <p:pic>
        <p:nvPicPr>
          <p:cNvPr id="5" name="Content Placeholder 4" descr="A close-up of a medical form">
            <a:extLst>
              <a:ext uri="{FF2B5EF4-FFF2-40B4-BE49-F238E27FC236}">
                <a16:creationId xmlns:a16="http://schemas.microsoft.com/office/drawing/2014/main" id="{87AB1AE0-0D11-ED87-8CD5-2B802EC83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166" y="1315844"/>
            <a:ext cx="5397190" cy="5464097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A15DDA9-C4FB-E66F-D860-5F7AC909F3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891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58"/>
    </mc:Choice>
    <mc:Fallback>
      <p:transition spd="slow" advTm="37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1C633-B2B7-44CA-CDC6-97E25998A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chemeClr val="accent1"/>
                </a:solidFill>
              </a:rPr>
              <a:t>Advice for All Patients</a:t>
            </a:r>
          </a:p>
        </p:txBody>
      </p:sp>
      <p:pic>
        <p:nvPicPr>
          <p:cNvPr id="5" name="Content Placeholder 4" descr="A close-up of a document&#10;&#10;Description automatically generated">
            <a:extLst>
              <a:ext uri="{FF2B5EF4-FFF2-40B4-BE49-F238E27FC236}">
                <a16:creationId xmlns:a16="http://schemas.microsoft.com/office/drawing/2014/main" id="{EF243758-5C9A-241A-90B9-E6F6E67D8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596" y="1825625"/>
            <a:ext cx="2954807" cy="4351338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68AC824-D940-CE6F-3A65-D01DDB8C91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22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290"/>
    </mc:Choice>
    <mc:Fallback>
      <p:transition spd="slow" advTm="732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2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43A0D-6287-DF13-A06F-D537F17D0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chemeClr val="accent1"/>
                </a:solidFill>
              </a:rPr>
              <a:t>Service Formulary</a:t>
            </a:r>
          </a:p>
        </p:txBody>
      </p:sp>
      <p:pic>
        <p:nvPicPr>
          <p:cNvPr id="5" name="Content Placeholder 4" descr="A list of medication with text">
            <a:extLst>
              <a:ext uri="{FF2B5EF4-FFF2-40B4-BE49-F238E27FC236}">
                <a16:creationId xmlns:a16="http://schemas.microsoft.com/office/drawing/2014/main" id="{CC0A3D59-3F77-A28B-040C-3CD2C1836C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9" y="1466482"/>
            <a:ext cx="5848350" cy="3486150"/>
          </a:xfrm>
        </p:spPr>
      </p:pic>
      <p:pic>
        <p:nvPicPr>
          <p:cNvPr id="7" name="Picture 6" descr="A screenshot of a prescription">
            <a:extLst>
              <a:ext uri="{FF2B5EF4-FFF2-40B4-BE49-F238E27FC236}">
                <a16:creationId xmlns:a16="http://schemas.microsoft.com/office/drawing/2014/main" id="{6EFE4563-2375-CFC7-4B70-34F633444F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429" y="1466482"/>
            <a:ext cx="5848350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B24707-DB82-6DF9-1BAF-BD5AECEB1467}"/>
              </a:ext>
            </a:extLst>
          </p:cNvPr>
          <p:cNvSpPr txBox="1"/>
          <p:nvPr/>
        </p:nvSpPr>
        <p:spPr>
          <a:xfrm>
            <a:off x="462079" y="4930039"/>
            <a:ext cx="58483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Exclusion Criteria for </a:t>
            </a:r>
            <a:r>
              <a:rPr lang="en-GB" b="1" dirty="0" err="1"/>
              <a:t>Aciclovir</a:t>
            </a:r>
            <a:endParaRPr lang="en-GB" b="1" dirty="0"/>
          </a:p>
          <a:p>
            <a:r>
              <a:rPr lang="en-GB" dirty="0"/>
              <a:t>Individuals who: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Require assistance with taking meds and adherence may be an issue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Are already prescribed 8 or mor medicines per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Immunocompromised</a:t>
            </a:r>
            <a:endParaRPr lang="en-GB" b="1" dirty="0"/>
          </a:p>
          <a:p>
            <a:r>
              <a:rPr lang="en-GB" b="1" dirty="0"/>
              <a:t>**These patient should be offered Valaciclovir**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D14CEB9-E6C5-C9C6-25EE-02C0DFF598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22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438"/>
    </mc:Choice>
    <mc:Fallback>
      <p:transition spd="slow" advTm="44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67F36-BAAD-4EF5-9CD2-F2C9063B5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Analgesia</a:t>
            </a:r>
          </a:p>
        </p:txBody>
      </p:sp>
      <p:pic>
        <p:nvPicPr>
          <p:cNvPr id="5" name="Content Placeholder 4" descr="A table of medication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685787F6-EFA8-7BD8-FF6D-E495BD747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71" y="1491343"/>
            <a:ext cx="8360229" cy="5279571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B8CB9FD-085F-1780-22B0-AFD8B31C20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51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82"/>
    </mc:Choice>
    <mc:Fallback>
      <p:transition spd="slow" advTm="29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30A57-8F63-81D9-844E-70AF6D325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Medicines Supply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3393EC9-C056-E0FC-BC47-A95277286F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2875CEB-BE9A-EDE9-90D5-E8017983AB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02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101"/>
    </mc:Choice>
    <mc:Fallback>
      <p:transition spd="slow" advTm="741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1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23E1C-5059-4A6A-0990-FF7BBB809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Consultation Form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701301-2DA4-002C-8CFE-A60D49DB73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Consultation form can be found on BSO website.</a:t>
            </a:r>
          </a:p>
          <a:p>
            <a:r>
              <a:rPr lang="en-GB" sz="2000" dirty="0"/>
              <a:t>Transfer a copy to the GP within 24/48 hours.</a:t>
            </a:r>
          </a:p>
          <a:p>
            <a:r>
              <a:rPr lang="en-GB" sz="2000" dirty="0"/>
              <a:t>Contact GP urgently if patient presents with shingles and is immunosuppressed to advise the patient has been assessed and supplied treatment for shingles</a:t>
            </a:r>
          </a:p>
          <a:p>
            <a:r>
              <a:rPr lang="en-GB" sz="2000" dirty="0"/>
              <a:t>Complete a record of all consultations on to the monthly claim form and email to local primary care offices for payment.</a:t>
            </a:r>
          </a:p>
        </p:txBody>
      </p:sp>
      <p:pic>
        <p:nvPicPr>
          <p:cNvPr id="7" name="Content Placeholder 6" descr="A close-up of a document&#10;&#10;Description automatically generated">
            <a:extLst>
              <a:ext uri="{FF2B5EF4-FFF2-40B4-BE49-F238E27FC236}">
                <a16:creationId xmlns:a16="http://schemas.microsoft.com/office/drawing/2014/main" id="{69CFBF24-841B-4E32-F0B5-814EABCFCC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971" y="744202"/>
            <a:ext cx="4397829" cy="5917855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3DEF6F4-512C-DBB9-00CB-ABD867B628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95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5"/>
    </mc:Choice>
    <mc:Fallback>
      <p:transition spd="slow" advTm="620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904A3-3E5D-F6C3-7D7C-52479AD1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Remuneration and Reimbursement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F8155-A67E-483A-2EC3-66BAEA52D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off service set-up payment of £200 per pharmacy contractor</a:t>
            </a:r>
          </a:p>
          <a:p>
            <a:endParaRPr lang="en-GB" dirty="0"/>
          </a:p>
          <a:p>
            <a:r>
              <a:rPr lang="en-GB" dirty="0"/>
              <a:t>Consultation fee of £25 per consultation</a:t>
            </a:r>
          </a:p>
          <a:p>
            <a:endParaRPr lang="en-GB" dirty="0"/>
          </a:p>
          <a:p>
            <a:r>
              <a:rPr lang="en-GB" dirty="0"/>
              <a:t>Cost of medicines will be reimbursed on submission to BSO of the prescriptions or pharmacy vouchers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4DE5905-4DA1-0F8F-9A8A-4B8EA9E476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9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236"/>
    </mc:Choice>
    <mc:Fallback>
      <p:transition spd="slow" advTm="242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C458-2BB3-1C19-B54C-695369F45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Useful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DF803-FD99-3DF0-98AF-F87615910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b="0" i="0" u="none" strike="noStrike" dirty="0">
                <a:solidFill>
                  <a:srgbClr val="0070C0"/>
                </a:solidFill>
                <a:effectLst/>
                <a:latin typeface="Lato" panose="020F050202020403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 specification and guidance</a:t>
            </a:r>
            <a:endParaRPr lang="en-GB" sz="2400" b="0" i="0" dirty="0">
              <a:solidFill>
                <a:srgbClr val="0070C0"/>
              </a:solidFill>
              <a:effectLst/>
              <a:latin typeface="Lato" panose="020F0502020204030203" pitchFamily="34" charset="0"/>
            </a:endParaRPr>
          </a:p>
          <a:p>
            <a:r>
              <a:rPr lang="en-GB" sz="2400" b="0" i="0" u="none" strike="noStrike" dirty="0">
                <a:solidFill>
                  <a:srgbClr val="0070C0"/>
                </a:solidFill>
                <a:effectLst/>
                <a:latin typeface="Lato" panose="020F050202020403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Privacy notice</a:t>
            </a:r>
            <a:endParaRPr lang="en-GB" sz="2400" b="0" i="0" dirty="0">
              <a:solidFill>
                <a:srgbClr val="0070C0"/>
              </a:solidFill>
              <a:effectLst/>
              <a:latin typeface="Lato" panose="020F0502020204030203" pitchFamily="34" charset="0"/>
            </a:endParaRPr>
          </a:p>
          <a:p>
            <a:r>
              <a:rPr lang="en-GB" sz="2400" b="0" i="0" u="none" strike="noStrike" dirty="0">
                <a:solidFill>
                  <a:srgbClr val="0070C0"/>
                </a:solidFill>
                <a:effectLst/>
                <a:latin typeface="Lato" panose="020F050202020403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Consultation form</a:t>
            </a:r>
            <a:endParaRPr lang="en-GB" sz="2400" b="0" i="0" dirty="0">
              <a:solidFill>
                <a:srgbClr val="0070C0"/>
              </a:solidFill>
              <a:effectLst/>
              <a:latin typeface="Lato" panose="020F0502020204030203" pitchFamily="34" charset="0"/>
            </a:endParaRPr>
          </a:p>
          <a:p>
            <a:r>
              <a:rPr lang="en-GB" sz="2400" b="0" i="0" u="none" strike="noStrike" dirty="0">
                <a:solidFill>
                  <a:srgbClr val="0070C0"/>
                </a:solidFill>
                <a:effectLst/>
                <a:latin typeface="Lato" panose="020F050202020403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Monthly claim form</a:t>
            </a:r>
            <a:endParaRPr lang="en-GB" sz="2400" b="0" i="0" dirty="0">
              <a:solidFill>
                <a:srgbClr val="0070C0"/>
              </a:solidFill>
              <a:effectLst/>
              <a:latin typeface="Lato" panose="020F0502020204030203" pitchFamily="34" charset="0"/>
            </a:endParaRPr>
          </a:p>
          <a:p>
            <a:r>
              <a:rPr lang="en-GB" sz="2400" b="0" i="0" u="none" strike="noStrike" dirty="0">
                <a:solidFill>
                  <a:srgbClr val="0070C0"/>
                </a:solidFill>
                <a:effectLst/>
                <a:latin typeface="Lato" panose="020F0502020204030203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 Contract</a:t>
            </a:r>
            <a:endParaRPr lang="en-GB" sz="2400" b="0" i="0" dirty="0">
              <a:solidFill>
                <a:srgbClr val="0070C0"/>
              </a:solidFill>
              <a:effectLst/>
              <a:latin typeface="Lato" panose="020F0502020204030203" pitchFamily="34" charset="0"/>
            </a:endParaRPr>
          </a:p>
          <a:p>
            <a:r>
              <a:rPr lang="en-GB" sz="2400" b="0" i="0" u="none" strike="noStrike" dirty="0">
                <a:solidFill>
                  <a:srgbClr val="0070C0"/>
                </a:solidFill>
                <a:effectLst/>
                <a:latin typeface="Lato" panose="020F050202020403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SOP template</a:t>
            </a:r>
            <a:endParaRPr lang="en-GB" sz="2400" b="0" i="0" u="none" strike="noStrike" dirty="0">
              <a:solidFill>
                <a:srgbClr val="0070C0"/>
              </a:solidFill>
              <a:effectLst/>
              <a:latin typeface="Lato" panose="020F0502020204030203" pitchFamily="34" charset="0"/>
            </a:endParaRPr>
          </a:p>
          <a:p>
            <a:r>
              <a:rPr lang="en-GB" sz="2400" b="0" i="0" u="none" strike="noStrike" dirty="0">
                <a:solidFill>
                  <a:srgbClr val="0070C0"/>
                </a:solidFill>
                <a:effectLst/>
                <a:latin typeface="Lato" panose="020F0502020204030203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British Association of Dermatologists Shingles Leaflet</a:t>
            </a:r>
            <a:endParaRPr lang="en-GB" sz="2400" b="0" i="0" u="none" strike="noStrike" dirty="0">
              <a:solidFill>
                <a:srgbClr val="0070C0"/>
              </a:solidFill>
              <a:effectLst/>
              <a:latin typeface="Lato" panose="020F0502020204030203" pitchFamily="34" charset="0"/>
            </a:endParaRPr>
          </a:p>
          <a:p>
            <a:r>
              <a:rPr lang="en-GB" sz="2400" dirty="0" err="1">
                <a:solidFill>
                  <a:srgbClr val="0070C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Aciclovir</a:t>
            </a:r>
            <a:r>
              <a:rPr lang="en-GB" sz="2400" dirty="0">
                <a:solidFill>
                  <a:srgbClr val="0070C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PGD</a:t>
            </a:r>
            <a:endParaRPr lang="en-GB" sz="2400" dirty="0">
              <a:solidFill>
                <a:srgbClr val="0070C0"/>
              </a:solidFill>
            </a:endParaRPr>
          </a:p>
          <a:p>
            <a:r>
              <a:rPr lang="en-GB" sz="2400" dirty="0">
                <a:solidFill>
                  <a:srgbClr val="0070C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Valaciclovir PGD</a:t>
            </a:r>
            <a:endParaRPr lang="en-GB" sz="2400" dirty="0">
              <a:solidFill>
                <a:srgbClr val="0070C0"/>
              </a:solidFill>
            </a:endParaRPr>
          </a:p>
          <a:p>
            <a:r>
              <a:rPr lang="en-GB" sz="2400" dirty="0">
                <a:solidFill>
                  <a:srgbClr val="0070C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Shingles Green Book Chapter 28a</a:t>
            </a:r>
            <a:endParaRPr lang="en-GB" sz="2400" dirty="0">
              <a:solidFill>
                <a:srgbClr val="0070C0"/>
              </a:solidFill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6FE17AA-630C-D0A5-1591-792CF7B5AC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71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931"/>
    </mc:Choice>
    <mc:Fallback>
      <p:transition spd="slow" advTm="43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</TotalTime>
  <Words>449</Words>
  <Application>Microsoft Office PowerPoint</Application>
  <PresentationFormat>Widescreen</PresentationFormat>
  <Paragraphs>88</Paragraphs>
  <Slides>16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Lato</vt:lpstr>
      <vt:lpstr>Office Theme</vt:lpstr>
      <vt:lpstr>Pharmacy First Pilot Service for Treatment of Shingles</vt:lpstr>
      <vt:lpstr>PowerPoint Presentation</vt:lpstr>
      <vt:lpstr>Contents</vt:lpstr>
      <vt:lpstr>Service Training Requirements</vt:lpstr>
      <vt:lpstr>Eligibility</vt:lpstr>
      <vt:lpstr>Consent</vt:lpstr>
      <vt:lpstr>Consultation</vt:lpstr>
      <vt:lpstr>Consultation continued </vt:lpstr>
      <vt:lpstr>Treatment Options with Shingles Infection</vt:lpstr>
      <vt:lpstr>Advice for All Patients</vt:lpstr>
      <vt:lpstr>Service Formulary</vt:lpstr>
      <vt:lpstr>Analgesia</vt:lpstr>
      <vt:lpstr>Medicines Supply</vt:lpstr>
      <vt:lpstr>Consultation Form</vt:lpstr>
      <vt:lpstr>Remuneration and Reimbursement</vt:lpstr>
      <vt:lpstr>Useful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Clare Hunter</dc:creator>
  <cp:lastModifiedBy>Clare Hunter</cp:lastModifiedBy>
  <cp:revision>1</cp:revision>
  <dcterms:created xsi:type="dcterms:W3CDTF">2025-01-09T12:51:23Z</dcterms:created>
  <dcterms:modified xsi:type="dcterms:W3CDTF">2025-01-24T13:21:54Z</dcterms:modified>
</cp:coreProperties>
</file>